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25" r:id="rId3"/>
    <p:sldId id="32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6" r:id="rId15"/>
    <p:sldId id="317" r:id="rId16"/>
    <p:sldId id="334" r:id="rId17"/>
    <p:sldId id="335" r:id="rId18"/>
    <p:sldId id="336" r:id="rId19"/>
    <p:sldId id="344" r:id="rId20"/>
    <p:sldId id="345" r:id="rId21"/>
    <p:sldId id="346" r:id="rId22"/>
    <p:sldId id="347" r:id="rId23"/>
    <p:sldId id="348" r:id="rId24"/>
    <p:sldId id="337" r:id="rId25"/>
    <p:sldId id="343" r:id="rId26"/>
    <p:sldId id="338" r:id="rId27"/>
    <p:sldId id="339" r:id="rId28"/>
    <p:sldId id="340" r:id="rId29"/>
    <p:sldId id="269" r:id="rId30"/>
    <p:sldId id="270" r:id="rId31"/>
    <p:sldId id="271" r:id="rId32"/>
    <p:sldId id="272" r:id="rId33"/>
    <p:sldId id="279" r:id="rId34"/>
    <p:sldId id="280" r:id="rId35"/>
    <p:sldId id="332" r:id="rId36"/>
    <p:sldId id="333" r:id="rId37"/>
    <p:sldId id="318" r:id="rId38"/>
    <p:sldId id="304" r:id="rId39"/>
    <p:sldId id="319" r:id="rId40"/>
    <p:sldId id="320" r:id="rId41"/>
    <p:sldId id="321" r:id="rId42"/>
    <p:sldId id="322" r:id="rId43"/>
    <p:sldId id="323" r:id="rId44"/>
    <p:sldId id="326" r:id="rId45"/>
    <p:sldId id="327" r:id="rId46"/>
    <p:sldId id="329" r:id="rId47"/>
    <p:sldId id="330" r:id="rId48"/>
    <p:sldId id="331" r:id="rId49"/>
    <p:sldId id="296" r:id="rId50"/>
    <p:sldId id="302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9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07/05/17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8DA37F-8006-4F4D-9CBA-67BAAB2C7812}" type="slidenum">
              <a:rPr lang="en-US"/>
              <a:pPr/>
              <a:t>4</a:t>
            </a:fld>
            <a:endParaRPr lang="en-US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B9D86-B93C-C040-92CA-61A3435474F5}" type="slidenum">
              <a:rPr lang="en-US"/>
              <a:pPr/>
              <a:t>13</a:t>
            </a:fld>
            <a:endParaRPr lang="en-US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555E94-3A65-F441-8267-EAC826B4BDE2}" type="slidenum">
              <a:rPr lang="en-US"/>
              <a:pPr/>
              <a:t>14</a:t>
            </a:fld>
            <a:endParaRPr lang="en-US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88DAB2-B023-EC4A-AE8B-A0ED540EA5A7}" type="slidenum">
              <a:rPr lang="en-US"/>
              <a:pPr/>
              <a:t>15</a:t>
            </a:fld>
            <a:endParaRPr lang="en-US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19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20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1A5521-044D-3F43-B93A-E8D07844D6F0}" type="slidenum">
              <a:rPr lang="en-US"/>
              <a:pPr/>
              <a:t>5</a:t>
            </a:fld>
            <a:endParaRPr lang="en-US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D22F12-EF84-3246-BFDC-03FF3383014C}" type="slidenum">
              <a:rPr lang="en-US"/>
              <a:pPr/>
              <a:t>6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2CDA02-42C1-CB4C-9847-9E76F2E98D74}" type="slidenum">
              <a:rPr lang="en-US"/>
              <a:pPr/>
              <a:t>7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DD1ED4-4E64-8F48-9226-4F22F227917F}" type="slidenum">
              <a:rPr lang="en-US"/>
              <a:pPr/>
              <a:t>8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4C3384-25C3-6B49-BBBE-D18F39FE90C0}" type="slidenum">
              <a:rPr lang="en-US"/>
              <a:pPr/>
              <a:t>9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D3F6E8-8C63-064F-B7EC-3B6EFDDD8D88}" type="slidenum">
              <a:rPr lang="en-US"/>
              <a:pPr/>
              <a:t>10</a:t>
            </a:fld>
            <a:endParaRPr lang="en-US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BE2313-0600-4841-AA2A-93A772C77B55}" type="slidenum">
              <a:rPr lang="en-US"/>
              <a:pPr/>
              <a:t>11</a:t>
            </a:fld>
            <a:endParaRPr lang="en-US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C0BABF-3C0C-804D-A7C1-D3EBFE450D60}" type="slidenum">
              <a:rPr lang="en-US"/>
              <a:pPr/>
              <a:t>12</a:t>
            </a:fld>
            <a:endParaRPr lang="en-US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2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adrianco/global-netflix-platform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witter.github.io/finagle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key.org/~marius/talks/twittersystems/%234" TargetMode="External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smtClean="0">
                <a:ea typeface="ヒラギノ角ゴ ProN W3" charset="0"/>
                <a:cs typeface="ヒラギノ角ゴ ProN W3" charset="0"/>
              </a:rPr>
              <a:t>May 2017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85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scaling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Databases a shared resource</a:t>
            </a:r>
          </a:p>
          <a:p>
            <a:r>
              <a:rPr lang="en-US"/>
              <a:t>Hard to scale-out</a:t>
            </a:r>
          </a:p>
          <a:p>
            <a:r>
              <a:rPr lang="en-US"/>
              <a:t>Front-end and backend shared by </a:t>
            </a:r>
          </a:p>
          <a:p>
            <a:pPr lvl="1"/>
            <a:r>
              <a:rPr lang="en-US"/>
              <a:t>Too many teams</a:t>
            </a:r>
          </a:p>
          <a:p>
            <a:pPr lvl="1"/>
            <a:r>
              <a:rPr lang="en-US"/>
              <a:t>Too many processes</a:t>
            </a:r>
          </a:p>
        </p:txBody>
      </p:sp>
    </p:spTree>
    <p:extLst>
      <p:ext uri="{BB962C8B-B14F-4D97-AF65-F5344CB8AC3E}">
        <p14:creationId xmlns:p14="http://schemas.microsoft.com/office/powerpoint/2010/main" val="143798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new model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In 2001 decided on a new approach</a:t>
            </a:r>
          </a:p>
          <a:p>
            <a:pPr>
              <a:lnSpc>
                <a:spcPct val="80000"/>
              </a:lnSpc>
            </a:pPr>
            <a:r>
              <a:rPr lang="en-US" sz="2800"/>
              <a:t>SOA based – even before the term was in common usage</a:t>
            </a:r>
          </a:p>
          <a:p>
            <a:pPr>
              <a:lnSpc>
                <a:spcPct val="80000"/>
              </a:lnSpc>
            </a:pPr>
            <a:r>
              <a:rPr lang="en-US" sz="2800"/>
              <a:t>Encapsulating the data with the business logic that operates on the data</a:t>
            </a:r>
          </a:p>
          <a:p>
            <a:pPr>
              <a:lnSpc>
                <a:spcPct val="80000"/>
              </a:lnSpc>
            </a:pPr>
            <a:r>
              <a:rPr lang="en-US" sz="2800"/>
              <a:t>Only access through a published service interface</a:t>
            </a:r>
          </a:p>
          <a:p>
            <a:pPr>
              <a:lnSpc>
                <a:spcPct val="80000"/>
              </a:lnSpc>
            </a:pPr>
            <a:r>
              <a:rPr lang="en-US" sz="2800"/>
              <a:t>No direct database access is allowed from outside the service</a:t>
            </a:r>
          </a:p>
          <a:p>
            <a:pPr>
              <a:lnSpc>
                <a:spcPct val="80000"/>
              </a:lnSpc>
            </a:pPr>
            <a:r>
              <a:rPr lang="en-US" sz="2800"/>
              <a:t>No data sharing among the services. </a:t>
            </a:r>
          </a:p>
        </p:txBody>
      </p:sp>
    </p:spTree>
    <p:extLst>
      <p:ext uri="{BB962C8B-B14F-4D97-AF65-F5344CB8AC3E}">
        <p14:creationId xmlns:p14="http://schemas.microsoft.com/office/powerpoint/2010/main" val="348516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Growth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Amazon services in the hundreds</a:t>
            </a:r>
          </a:p>
          <a:p>
            <a:pPr>
              <a:lnSpc>
                <a:spcPct val="90000"/>
              </a:lnSpc>
            </a:pPr>
            <a:r>
              <a:rPr lang="en-US" sz="2800"/>
              <a:t>A typical visit to the homepage may include calls to 100 services</a:t>
            </a:r>
          </a:p>
          <a:p>
            <a:pPr>
              <a:lnSpc>
                <a:spcPct val="90000"/>
              </a:lnSpc>
            </a:pPr>
            <a:r>
              <a:rPr lang="en-US" sz="2800"/>
              <a:t>Caching reduces the actual network traffic</a:t>
            </a:r>
          </a:p>
          <a:p>
            <a:pPr>
              <a:lnSpc>
                <a:spcPct val="90000"/>
              </a:lnSpc>
            </a:pPr>
            <a:r>
              <a:rPr lang="en-US" sz="2800"/>
              <a:t>Fully distributed, decentralized</a:t>
            </a:r>
          </a:p>
          <a:p>
            <a:pPr>
              <a:lnSpc>
                <a:spcPct val="90000"/>
              </a:lnSpc>
            </a:pPr>
            <a:r>
              <a:rPr lang="en-US" sz="2800"/>
              <a:t>The web servers are just one client into the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108399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Matched by business growth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Amazon is supporting many new businesses</a:t>
            </a:r>
          </a:p>
          <a:p>
            <a:r>
              <a:rPr lang="en-US"/>
              <a:t>Books, CDs, Electronics, Toys, Tools and Hardware,…</a:t>
            </a:r>
          </a:p>
          <a:p>
            <a:r>
              <a:rPr lang="en-US"/>
              <a:t>Plus millions of independent retailers sharing the Amazon platform</a:t>
            </a:r>
          </a:p>
        </p:txBody>
      </p:sp>
    </p:spTree>
    <p:extLst>
      <p:ext uri="{BB962C8B-B14F-4D97-AF65-F5344CB8AC3E}">
        <p14:creationId xmlns:p14="http://schemas.microsoft.com/office/powerpoint/2010/main" val="36966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learnt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Isolation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Service Orientation promotes ownership and control</a:t>
            </a:r>
          </a:p>
          <a:p>
            <a:pPr>
              <a:lnSpc>
                <a:spcPct val="90000"/>
              </a:lnSpc>
            </a:pPr>
            <a:r>
              <a:rPr lang="en-US" sz="2800"/>
              <a:t>Scalability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By preventing direct database access, can scale the services without affecting clients</a:t>
            </a:r>
          </a:p>
          <a:p>
            <a:pPr>
              <a:lnSpc>
                <a:spcPct val="90000"/>
              </a:lnSpc>
            </a:pPr>
            <a:r>
              <a:rPr lang="en-US" sz="2800"/>
              <a:t>Need a common service-access mechanism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Aggregation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Routing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371868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Each service has a team associated with it, and that team is completely responsible for the service—from scoping out the functionality, to architecting it, to building it, and operating it… </a:t>
            </a:r>
            <a:r>
              <a:rPr lang="en-US" sz="2000" b="1" i="1"/>
              <a:t>You build it, you run it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Werner Vogels, CTO, Amazon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 lvl="1">
              <a:lnSpc>
                <a:spcPct val="90000"/>
              </a:lnSpc>
            </a:pPr>
            <a:r>
              <a:rPr lang="en-US" sz="2400"/>
              <a:t>Promotes Customer Focus and Innovation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Gives developers direct access to customers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And experience of how their code performs</a:t>
            </a:r>
          </a:p>
        </p:txBody>
      </p:sp>
    </p:spTree>
    <p:extLst>
      <p:ext uri="{BB962C8B-B14F-4D97-AF65-F5344CB8AC3E}">
        <p14:creationId xmlns:p14="http://schemas.microsoft.com/office/powerpoint/2010/main" val="9405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82" y="692149"/>
            <a:ext cx="7203174" cy="4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 and third-party usage</a:t>
            </a:r>
          </a:p>
          <a:p>
            <a:pPr lvl="1"/>
            <a:r>
              <a:rPr lang="en-US" dirty="0" smtClean="0"/>
              <a:t>Policies, Governance,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Inherent Security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7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4065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/>
                <a:cs typeface="Montserra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Montserrat"/>
                <a:cs typeface="Montserra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Montserrat"/>
                <a:cs typeface="Montserra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Montserrat"/>
                <a:cs typeface="Montserrat"/>
              </a:rPr>
              <a:t>yjv</a:t>
            </a:r>
            <a:r>
              <a:rPr lang="en-US" dirty="0">
                <a:solidFill>
                  <a:schemeClr val="bg1"/>
                </a:solidFill>
                <a:latin typeface="Montserrat"/>
                <a:cs typeface="Montserra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0715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94"/>
          <a:stretch/>
        </p:blipFill>
        <p:spPr>
          <a:xfrm>
            <a:off x="187606" y="1359918"/>
            <a:ext cx="8803062" cy="529543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1691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Distributed Computing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88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216084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084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8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754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9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9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and Macro Services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rot="5400000">
            <a:off x="1270100" y="3051684"/>
            <a:ext cx="2040721" cy="3410273"/>
            <a:chOff x="5765394" y="1783614"/>
            <a:chExt cx="2040721" cy="3410273"/>
          </a:xfrm>
        </p:grpSpPr>
        <p:grpSp>
          <p:nvGrpSpPr>
            <p:cNvPr id="7" name="Group 6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an 4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Can 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an 17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5018736" y="3051684"/>
            <a:ext cx="2040721" cy="3410273"/>
            <a:chOff x="5765394" y="1783614"/>
            <a:chExt cx="2040721" cy="3410273"/>
          </a:xfrm>
        </p:grpSpPr>
        <p:grpSp>
          <p:nvGrpSpPr>
            <p:cNvPr id="24" name="Group 23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an 3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an 36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an 33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1270100" y="732862"/>
            <a:ext cx="2040721" cy="3410273"/>
            <a:chOff x="5765394" y="1783614"/>
            <a:chExt cx="2040721" cy="3410273"/>
          </a:xfrm>
        </p:grpSpPr>
        <p:grpSp>
          <p:nvGrpSpPr>
            <p:cNvPr id="43" name="Group 42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Can 58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an 55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an 52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ounded Rectangle 46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1827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083333"/>
            <a:ext cx="9144000" cy="56283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59396" y="2124856"/>
            <a:ext cx="8269121" cy="702519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9396" y="2979775"/>
            <a:ext cx="8269121" cy="702519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9396" y="3834694"/>
            <a:ext cx="8269121" cy="70251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9396" y="4689613"/>
            <a:ext cx="8269121" cy="702519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9396" y="5544532"/>
            <a:ext cx="8269121" cy="7025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384815" y="5677630"/>
            <a:ext cx="757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 </a:t>
            </a:r>
          </a:p>
          <a:p>
            <a:r>
              <a:rPr lang="en-US" sz="1100" dirty="0" smtClean="0"/>
              <a:t>Of Record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536392" y="4798128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Data</a:t>
            </a:r>
          </a:p>
          <a:p>
            <a:pPr algn="ctr"/>
            <a:r>
              <a:rPr lang="en-US" sz="1100" dirty="0" err="1" smtClean="0"/>
              <a:t>Virt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49217" y="4006269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SOA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597622" y="3172441"/>
            <a:ext cx="374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API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92731" y="2280995"/>
            <a:ext cx="796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Systems</a:t>
            </a:r>
          </a:p>
          <a:p>
            <a:pPr algn="ctr"/>
            <a:r>
              <a:rPr lang="en-US" sz="1100" dirty="0" smtClean="0"/>
              <a:t>Of </a:t>
            </a:r>
            <a:r>
              <a:rPr lang="en-US" sz="1100" dirty="0" err="1" smtClean="0"/>
              <a:t>Engmnt</a:t>
            </a:r>
            <a:endParaRPr lang="en-US" sz="1100" dirty="0"/>
          </a:p>
        </p:txBody>
      </p:sp>
      <p:sp>
        <p:nvSpPr>
          <p:cNvPr id="14" name="Rounded Rectangle 13"/>
          <p:cNvSpPr/>
          <p:nvPr/>
        </p:nvSpPr>
        <p:spPr>
          <a:xfrm>
            <a:off x="1124857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74686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24515" y="1173240"/>
            <a:ext cx="2126342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693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3526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8857" y="1158254"/>
            <a:ext cx="656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Develop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781186" y="1155659"/>
            <a:ext cx="599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Publish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183514" y="1153064"/>
            <a:ext cx="1440771" cy="2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Consume and Run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0857" y="1158254"/>
            <a:ext cx="1440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Secure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51461" y="1150469"/>
            <a:ext cx="1440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Monitor and</a:t>
            </a:r>
          </a:p>
          <a:p>
            <a:pPr algn="ctr"/>
            <a:r>
              <a:rPr lang="en-US" sz="1100" dirty="0" smtClean="0"/>
              <a:t>Manage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1209524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99066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Mobile Apps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9524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SDKs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09524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 Tooling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9524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Taxonomy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Ontology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09524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Legacy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4723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Public / Private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App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23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4723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Governance Registry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74723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Registry and Governance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74723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Traditional Documentation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54059" y="2225525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SSO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54059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Access Control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54059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Access Control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54059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Directory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28981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 Management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28981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Analytics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28981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Analytics Monitor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28981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Analytics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Big Data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28981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Monitoring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99067" y="3067264"/>
            <a:ext cx="3299542" cy="1533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Gateway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99066" y="3866214"/>
            <a:ext cx="1944913" cy="1709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Enterprise API Gateway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99066" y="4739997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Services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67107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SAP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24352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Portal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57047" y="2489993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Web Access </a:t>
            </a:r>
            <a:r>
              <a:rPr lang="en-US" sz="900" dirty="0" err="1" smtClean="0">
                <a:solidFill>
                  <a:schemeClr val="tx1"/>
                </a:solidFill>
              </a:rPr>
              <a:t>Mgt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902054" y="3300424"/>
            <a:ext cx="1944913" cy="176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MBaaS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57047" y="3300425"/>
            <a:ext cx="1041561" cy="1766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OAuth2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02055" y="4075314"/>
            <a:ext cx="913649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Orchestration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924352" y="4084465"/>
            <a:ext cx="916638" cy="1999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Workflow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9066" y="4316773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RT Stream </a:t>
            </a:r>
            <a:r>
              <a:rPr lang="en-US" sz="600" dirty="0" err="1" smtClean="0">
                <a:solidFill>
                  <a:schemeClr val="tx1"/>
                </a:solidFill>
              </a:rPr>
              <a:t>Proc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30329" y="4307094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ESB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93630" y="4993731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 Cache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1670" y="5887269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Oracle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417051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MF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22031" y="588398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CICS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64291" y="56458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 smtClean="0">
                <a:solidFill>
                  <a:schemeClr val="tx1"/>
                </a:solidFill>
              </a:rPr>
              <a:t>P’Soft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69271" y="58889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IBM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311531" y="565082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Legacy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316511" y="58939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CRM</a:t>
            </a: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6" y="1445498"/>
            <a:ext cx="602798" cy="60279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33" y="1536762"/>
            <a:ext cx="499776" cy="49977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80" y="1419864"/>
            <a:ext cx="638078" cy="6409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45" y="1445498"/>
            <a:ext cx="591040" cy="5910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589" y="1452543"/>
            <a:ext cx="544641" cy="54464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934" y="1550163"/>
            <a:ext cx="486375" cy="48637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902055" y="5247465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Adapter Layer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5" name="Title 74"/>
          <p:cNvSpPr>
            <a:spLocks noGrp="1"/>
          </p:cNvSpPr>
          <p:nvPr>
            <p:ph type="title"/>
          </p:nvPr>
        </p:nvSpPr>
        <p:spPr>
          <a:xfrm>
            <a:off x="457200" y="1335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End-to-End Architecture and Functional Requirements</a:t>
            </a:r>
            <a:br>
              <a:rPr lang="en-US" sz="2800" dirty="0" smtClean="0"/>
            </a:br>
            <a:r>
              <a:rPr lang="en-US" sz="2800" dirty="0" smtClean="0"/>
              <a:t>for a Connected Business</a:t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383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 != 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SOA’s that don’t use Web Services</a:t>
            </a:r>
          </a:p>
          <a:p>
            <a:pPr lvl="1"/>
            <a:r>
              <a:rPr lang="en-US" dirty="0" smtClean="0"/>
              <a:t>We will see some in the case studies…</a:t>
            </a:r>
          </a:p>
          <a:p>
            <a:r>
              <a:rPr lang="en-US" dirty="0" smtClean="0"/>
              <a:t>There are systems that use Web Services that are not Service Oriented</a:t>
            </a:r>
          </a:p>
          <a:p>
            <a:pPr lvl="1"/>
            <a:r>
              <a:rPr lang="en-US" dirty="0" smtClean="0"/>
              <a:t>e.g. Taking an existing text/TCP model and </a:t>
            </a:r>
            <a:r>
              <a:rPr lang="en-US" dirty="0" err="1" smtClean="0"/>
              <a:t>tunnelling</a:t>
            </a:r>
            <a:r>
              <a:rPr lang="en-US" dirty="0" smtClean="0"/>
              <a:t> over SOAP</a:t>
            </a:r>
          </a:p>
        </p:txBody>
      </p:sp>
    </p:spTree>
    <p:extLst>
      <p:ext uri="{BB962C8B-B14F-4D97-AF65-F5344CB8AC3E}">
        <p14:creationId xmlns:p14="http://schemas.microsoft.com/office/powerpoint/2010/main" val="367816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3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09616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Business to Government</a:t>
            </a:r>
          </a:p>
        </p:txBody>
      </p:sp>
    </p:spTree>
    <p:extLst>
      <p:ext uri="{BB962C8B-B14F-4D97-AF65-F5344CB8AC3E}">
        <p14:creationId xmlns:p14="http://schemas.microsoft.com/office/powerpoint/2010/main" val="287601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Distributed Computing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r>
              <a:rPr lang="en-US" dirty="0" smtClean="0"/>
              <a:t>Evolution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Cross-boundary</a:t>
            </a:r>
          </a:p>
          <a:p>
            <a:r>
              <a:rPr lang="en-US" dirty="0" smtClean="0"/>
              <a:t>Resilience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76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20480" y="1208288"/>
          <a:ext cx="4115520" cy="2658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7" name="Bitmap Image" r:id="rId3" imgW="1533739" imgH="990738" progId="Paint.Picture">
                  <p:embed/>
                </p:oleObj>
              </mc:Choice>
              <mc:Fallback>
                <p:oleObj name="Bitmap Image" r:id="rId3" imgW="1533739" imgH="9907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480" y="1208288"/>
                        <a:ext cx="4115520" cy="2658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3330720" y="4221084"/>
            <a:ext cx="1511478" cy="59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 sz="3300"/>
              <a:t>OIO SOI</a:t>
            </a:r>
          </a:p>
        </p:txBody>
      </p:sp>
    </p:spTree>
    <p:extLst>
      <p:ext uri="{BB962C8B-B14F-4D97-AF65-F5344CB8AC3E}">
        <p14:creationId xmlns:p14="http://schemas.microsoft.com/office/powerpoint/2010/main" val="354347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OIO SOI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Danish Government wanted to simplify electronic business</a:t>
            </a:r>
          </a:p>
          <a:p>
            <a:pPr lvl="1"/>
            <a:r>
              <a:rPr lang="en-US"/>
              <a:t>Especially for Business-to-Government (B2G)</a:t>
            </a:r>
          </a:p>
          <a:p>
            <a:r>
              <a:rPr lang="en-US"/>
              <a:t> Potential savings of 630m Euros by digitalizing business</a:t>
            </a:r>
          </a:p>
          <a:p>
            <a:r>
              <a:rPr lang="en-US"/>
              <a:t>Requirements</a:t>
            </a:r>
          </a:p>
          <a:p>
            <a:pPr lvl="1"/>
            <a:r>
              <a:rPr lang="en-US"/>
              <a:t>Reliable delivery</a:t>
            </a:r>
          </a:p>
          <a:p>
            <a:pPr lvl="1"/>
            <a:r>
              <a:rPr lang="en-US"/>
              <a:t>Secure – encrypted and signed messages</a:t>
            </a:r>
          </a:p>
          <a:p>
            <a:pPr lvl="1"/>
            <a:r>
              <a:rPr lang="en-US"/>
              <a:t>Support small businesses</a:t>
            </a:r>
          </a:p>
          <a:p>
            <a:pPr>
              <a:buFont typeface="Wingdings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98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OIO SOI	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Several aspects</a:t>
            </a:r>
          </a:p>
          <a:p>
            <a:pPr lvl="1"/>
            <a:r>
              <a:rPr lang="en-US"/>
              <a:t>A registry for service lookup</a:t>
            </a:r>
          </a:p>
          <a:p>
            <a:pPr lvl="1"/>
            <a:r>
              <a:rPr lang="en-US"/>
              <a:t>A profile of transport protocols</a:t>
            </a:r>
          </a:p>
          <a:p>
            <a:pPr lvl="1"/>
            <a:r>
              <a:rPr lang="en-US"/>
              <a:t>Open Source toolkits for Java and .NET</a:t>
            </a:r>
          </a:p>
          <a:p>
            <a:pPr lvl="1"/>
            <a:r>
              <a:rPr lang="en-US"/>
              <a:t>A reference implementation of a message handler</a:t>
            </a:r>
          </a:p>
          <a:p>
            <a:pPr lvl="1"/>
            <a:r>
              <a:rPr lang="en-US"/>
              <a:t>A legal framework</a:t>
            </a:r>
          </a:p>
          <a:p>
            <a:r>
              <a:rPr lang="en-US"/>
              <a:t>Some existing framework</a:t>
            </a:r>
          </a:p>
          <a:p>
            <a:pPr lvl="1"/>
            <a:r>
              <a:rPr lang="en-US"/>
              <a:t>A nationwide digital certificate framework</a:t>
            </a:r>
          </a:p>
          <a:p>
            <a:pPr lvl="1"/>
            <a:r>
              <a:rPr lang="en-US"/>
              <a:t>A standard XML syntax for invoices and orders (UBL2)</a:t>
            </a:r>
          </a:p>
          <a:p>
            <a:pPr lvl="1">
              <a:buFont typeface="Symbol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5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architecture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logically a complete peer-to-peer architecture</a:t>
            </a:r>
          </a:p>
          <a:p>
            <a:pPr lvl="1"/>
            <a:r>
              <a:rPr lang="en-US"/>
              <a:t>With only a central registry</a:t>
            </a:r>
          </a:p>
          <a:p>
            <a:r>
              <a:rPr lang="en-US"/>
              <a:t>Any company can talk to any other company</a:t>
            </a:r>
          </a:p>
          <a:p>
            <a:r>
              <a:rPr lang="en-US"/>
              <a:t>Even those with only mail accounts</a:t>
            </a:r>
          </a:p>
          <a:p>
            <a:r>
              <a:rPr lang="en-US"/>
              <a:t>Cannot track all the requests!</a:t>
            </a:r>
          </a:p>
          <a:p>
            <a:pPr>
              <a:buFont typeface="Wingdings" charset="0"/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73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348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841" y="1273094"/>
            <a:ext cx="8621280" cy="3184175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68801" y="4520635"/>
            <a:ext cx="5335591" cy="914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18,500 companies sending invoices via RASP</a:t>
            </a:r>
          </a:p>
          <a:p>
            <a:r>
              <a:rPr lang="en-US">
                <a:solidFill>
                  <a:schemeClr val="tx1"/>
                </a:solidFill>
              </a:rPr>
              <a:t>Mandatory to send invoices to all government agencies</a:t>
            </a:r>
          </a:p>
          <a:p>
            <a:r>
              <a:rPr lang="en-US">
                <a:solidFill>
                  <a:schemeClr val="tx1"/>
                </a:solidFill>
              </a:rPr>
              <a:t>Scanning companies and a web gateway allow bridging</a:t>
            </a:r>
          </a:p>
        </p:txBody>
      </p:sp>
    </p:spTree>
    <p:extLst>
      <p:ext uri="{BB962C8B-B14F-4D97-AF65-F5344CB8AC3E}">
        <p14:creationId xmlns:p14="http://schemas.microsoft.com/office/powerpoint/2010/main" val="2604448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915"/>
            <a:ext cx="9144000" cy="61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52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053"/>
            <a:ext cx="9144000" cy="54986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June 2016: </a:t>
            </a:r>
            <a:r>
              <a:rPr lang="en-US" sz="3600" dirty="0" err="1" smtClean="0"/>
              <a:t>Tradeshift</a:t>
            </a:r>
            <a:r>
              <a:rPr lang="en-US" sz="3600" dirty="0" smtClean="0"/>
              <a:t> raise $75m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7755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40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REST and Cloud based SOA approach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100% Based in the cloud</a:t>
            </a:r>
          </a:p>
          <a:p>
            <a:r>
              <a:rPr lang="en-US" dirty="0" smtClean="0"/>
              <a:t>See excellent presentations from Adrian Cockcroft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http://www.slideshare.net/adrianco/global-netflix-</a:t>
            </a:r>
            <a:r>
              <a:rPr lang="en-US" dirty="0" smtClean="0">
                <a:hlinkClick r:id="rId2"/>
              </a:rPr>
              <a:t>platform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83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Deployed on 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95" t="19202" r="9307" b="23602"/>
          <a:stretch/>
        </p:blipFill>
        <p:spPr>
          <a:xfrm>
            <a:off x="619125" y="1366838"/>
            <a:ext cx="8524875" cy="3810000"/>
          </a:xfrm>
        </p:spPr>
      </p:pic>
    </p:spTree>
    <p:extLst>
      <p:ext uri="{BB962C8B-B14F-4D97-AF65-F5344CB8AC3E}">
        <p14:creationId xmlns:p14="http://schemas.microsoft.com/office/powerpoint/2010/main" val="155179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23" name="Text Box 11"/>
          <p:cNvSpPr txBox="1">
            <a:spLocks noChangeArrowheads="1"/>
          </p:cNvSpPr>
          <p:nvPr/>
        </p:nvSpPr>
        <p:spPr bwMode="auto">
          <a:xfrm>
            <a:off x="5410200" y="5558550"/>
            <a:ext cx="36403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>
                <a:effectLst/>
                <a:latin typeface="Trebuchet MS" charset="0"/>
              </a:rPr>
              <a:t>Source: Interview with Werner </a:t>
            </a:r>
            <a:r>
              <a:rPr lang="en-US" sz="1200" dirty="0" err="1">
                <a:effectLst/>
                <a:latin typeface="Trebuchet MS" charset="0"/>
              </a:rPr>
              <a:t>Vogels</a:t>
            </a:r>
            <a:r>
              <a:rPr lang="en-US" sz="1200" dirty="0">
                <a:effectLst/>
                <a:latin typeface="Trebuchet MS" charset="0"/>
              </a:rPr>
              <a:t>, ACM </a:t>
            </a:r>
            <a:r>
              <a:rPr lang="en-US" sz="1200" dirty="0" smtClean="0">
                <a:effectLst/>
                <a:latin typeface="Trebuchet MS" charset="0"/>
              </a:rPr>
              <a:t>Queue</a:t>
            </a:r>
          </a:p>
          <a:p>
            <a:pPr eaLnBrk="0" hangingPunct="0"/>
            <a:r>
              <a:rPr lang="en-US" sz="1200" dirty="0">
                <a:latin typeface="Trebuchet MS" charset="0"/>
              </a:rPr>
              <a:t>https://</a:t>
            </a:r>
            <a:r>
              <a:rPr lang="en-US" sz="1200" dirty="0" err="1">
                <a:latin typeface="Trebuchet MS" charset="0"/>
              </a:rPr>
              <a:t>queue.acm.org</a:t>
            </a:r>
            <a:r>
              <a:rPr lang="en-US" sz="1200" dirty="0">
                <a:latin typeface="Trebuchet MS" charset="0"/>
              </a:rPr>
              <a:t>/</a:t>
            </a:r>
            <a:r>
              <a:rPr lang="en-US" sz="1200" dirty="0" err="1">
                <a:latin typeface="Trebuchet MS" charset="0"/>
              </a:rPr>
              <a:t>detail.cfm?id</a:t>
            </a:r>
            <a:r>
              <a:rPr lang="en-US" sz="1200" dirty="0">
                <a:latin typeface="Trebuchet MS" charset="0"/>
              </a:rPr>
              <a:t>=1142065</a:t>
            </a:r>
            <a:endParaRPr lang="en-US" sz="1200" dirty="0">
              <a:effectLst/>
              <a:latin typeface="Trebuchet M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" y="0"/>
            <a:ext cx="8991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0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889" t="24753" r="18095" b="21692"/>
          <a:stretch/>
        </p:blipFill>
        <p:spPr>
          <a:xfrm>
            <a:off x="457200" y="1302408"/>
            <a:ext cx="8435979" cy="415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08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(in)famous Chaos Monkey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Randomly kills machines</a:t>
            </a:r>
          </a:p>
          <a:p>
            <a:r>
              <a:rPr lang="en-US" dirty="0" smtClean="0"/>
              <a:t>Yes, production systems</a:t>
            </a:r>
          </a:p>
          <a:p>
            <a:r>
              <a:rPr lang="en-US" dirty="0" smtClean="0"/>
              <a:t>Proves that the system is </a:t>
            </a:r>
            <a:br>
              <a:rPr lang="en-US" dirty="0" smtClean="0"/>
            </a:br>
            <a:r>
              <a:rPr lang="en-US" dirty="0" smtClean="0"/>
              <a:t>resilient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387" y="1417638"/>
            <a:ext cx="3810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12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Sourced their technology:</a:t>
            </a:r>
          </a:p>
          <a:p>
            <a:pPr lvl="1"/>
            <a:r>
              <a:rPr lang="en-US" dirty="0" smtClean="0"/>
              <a:t>Finagle</a:t>
            </a:r>
          </a:p>
          <a:p>
            <a:pPr lvl="1"/>
            <a:r>
              <a:rPr lang="en-US" dirty="0">
                <a:hlinkClick r:id="rId2"/>
              </a:rPr>
              <a:t>http://twitter.github.io/finagle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Called an RPC system, but completely asynchronous</a:t>
            </a:r>
          </a:p>
          <a:p>
            <a:pPr lvl="1"/>
            <a:r>
              <a:rPr lang="en-US" dirty="0" smtClean="0"/>
              <a:t>Based on “Services”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29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http://monkey.org/~marius/talks/twittersystems/#</a:t>
            </a:r>
            <a:r>
              <a:rPr lang="en-US" sz="3200" dirty="0" smtClean="0">
                <a:hlinkClick r:id="rId2"/>
              </a:rPr>
              <a:t>4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17638"/>
            <a:ext cx="6924842" cy="44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53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Boeing Digital 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950" y="6554788"/>
            <a:ext cx="242888" cy="26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A7ED7-98D3-3C45-8C6B-6A71D3302E0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8534400" cy="5676900"/>
          </a:xfrm>
          <a:prstGeom prst="rect">
            <a:avLst/>
          </a:prstGeom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FF9900"/>
                </a:solidFill>
              </a:rPr>
              <a:t>Case Study : Boeing - A PaaS </a:t>
            </a:r>
            <a:r>
              <a:rPr lang="en-US" sz="1800" dirty="0" smtClean="0">
                <a:solidFill>
                  <a:srgbClr val="FF9900"/>
                </a:solidFill>
              </a:rPr>
              <a:t>based Integration and API ecosystem</a:t>
            </a:r>
            <a:endParaRPr lang="en" sz="1800" dirty="0">
              <a:solidFill>
                <a:srgbClr val="FF9900"/>
              </a:solidFill>
            </a:endParaRPr>
          </a:p>
          <a:p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7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637" y="792375"/>
            <a:ext cx="8601075" cy="5172075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Case Study : Multi-tenanted Mobile Orchestration Gateway </a:t>
            </a:r>
            <a:r>
              <a:rPr lang="en" sz="1800" dirty="0" smtClean="0">
                <a:solidFill>
                  <a:srgbClr val="FF9900"/>
                </a:solidFill>
              </a:rPr>
              <a:t>Platform</a:t>
            </a:r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932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TV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to scale up to provide instant pay-as-you-go on mobile devices</a:t>
            </a:r>
          </a:p>
          <a:p>
            <a:r>
              <a:rPr lang="en-US" dirty="0" smtClean="0"/>
              <a:t>Support Disaster Recovery (DR)</a:t>
            </a:r>
          </a:p>
          <a:p>
            <a:r>
              <a:rPr lang="en-US" dirty="0" smtClean="0"/>
              <a:t>Elastic Scale e.g. during an important football match</a:t>
            </a:r>
          </a:p>
        </p:txBody>
      </p:sp>
    </p:spTree>
    <p:extLst>
      <p:ext uri="{BB962C8B-B14F-4D97-AF65-F5344CB8AC3E}">
        <p14:creationId xmlns:p14="http://schemas.microsoft.com/office/powerpoint/2010/main" val="416184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94096" y="2320684"/>
            <a:ext cx="2288547" cy="262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Existing architecture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(no changes)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97043" y="33776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Integration Layer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84343" y="42031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Cloud/NoSQL Multi-Master Database 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4343" y="2602929"/>
            <a:ext cx="3022410" cy="521686"/>
          </a:xfrm>
          <a:prstGeom prst="roundRect">
            <a:avLst>
              <a:gd name="adj" fmla="val 13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RESTful Services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543" y="4123515"/>
            <a:ext cx="10728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Replication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9243" y="2396315"/>
            <a:ext cx="3302000" cy="3048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3857243" y="4463972"/>
            <a:ext cx="927100" cy="2443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4" idx="3"/>
          </p:cNvCxnSpPr>
          <p:nvPr/>
        </p:nvCxnSpPr>
        <p:spPr>
          <a:xfrm flipH="1" flipV="1">
            <a:off x="3882643" y="3634281"/>
            <a:ext cx="914400" cy="4191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57243" y="3298015"/>
            <a:ext cx="10727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9043" y="49490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Cloud Platform</a:t>
            </a:r>
          </a:p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Cloud Datacenter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192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368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44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49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Anti-patterns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/>
              <a:t>Use a full waterfall model</a:t>
            </a:r>
          </a:p>
          <a:p>
            <a:r>
              <a:rPr lang="en-US" sz="2000"/>
              <a:t>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budget time for integration test</a:t>
            </a:r>
          </a:p>
          <a:p>
            <a:pPr lvl="1"/>
            <a:r>
              <a:rPr lang="en-US" sz="2000"/>
              <a:t>Assume that standard coding unit test-&gt;integration test will work</a:t>
            </a:r>
          </a:p>
          <a:p>
            <a:r>
              <a:rPr lang="en-US" sz="2000"/>
              <a:t>Build unit tests that 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test interoperability</a:t>
            </a:r>
          </a:p>
          <a:p>
            <a:pPr lvl="1"/>
            <a:r>
              <a:rPr lang="en-US" sz="2000"/>
              <a:t>E.g. Simulate XML request/response inside the calling system rather than calling a remote system</a:t>
            </a:r>
          </a:p>
          <a:p>
            <a:r>
              <a:rPr lang="en-US" sz="2000"/>
              <a:t>Wait until all the systems are ready before starting any integration test</a:t>
            </a:r>
          </a:p>
          <a:p>
            <a:pPr lvl="1"/>
            <a:r>
              <a:rPr lang="en-US" sz="2000"/>
              <a:t>A delay to one system will hold up testing all the others</a:t>
            </a:r>
          </a:p>
          <a:p>
            <a:r>
              <a:rPr lang="en-US" sz="2000"/>
              <a:t>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bother with continuous build and test</a:t>
            </a:r>
          </a:p>
          <a:p>
            <a:pPr lvl="1"/>
            <a:r>
              <a:rPr lang="en-US" sz="2000"/>
              <a:t>Even better build by hand</a:t>
            </a:r>
          </a:p>
          <a:p>
            <a:pPr lvl="1"/>
            <a:r>
              <a:rPr lang="en-US" sz="2000" b="1"/>
              <a:t>Even better </a:t>
            </a:r>
            <a:r>
              <a:rPr lang="en-US" sz="2000"/>
              <a:t>test by hand too</a:t>
            </a:r>
            <a:endParaRPr lang="en-US" sz="2000" b="1"/>
          </a:p>
          <a:p>
            <a:r>
              <a:rPr lang="en-US" sz="2000"/>
              <a:t>Have a nice complex process to hand over from development to test</a:t>
            </a:r>
          </a:p>
          <a:p>
            <a:pPr lvl="1"/>
            <a:r>
              <a:rPr lang="en-US" sz="2000"/>
              <a:t>That way each defect will take a long time</a:t>
            </a:r>
          </a:p>
          <a:p>
            <a:r>
              <a:rPr lang="en-US" sz="2000"/>
              <a:t>Wait until the project is failing to find out your team doesn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have the skills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8457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Obidos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408579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1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2" name="AutoShape 6"/>
          <p:cNvSpPr>
            <a:spLocks noChangeArrowheads="1"/>
          </p:cNvSpPr>
          <p:nvPr/>
        </p:nvSpPr>
        <p:spPr bwMode="auto">
          <a:xfrm>
            <a:off x="6172200" y="2438400"/>
            <a:ext cx="1524000" cy="1481138"/>
          </a:xfrm>
          <a:prstGeom prst="can">
            <a:avLst>
              <a:gd name="adj" fmla="val 25000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sp>
        <p:nvSpPr>
          <p:cNvPr id="408586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587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08602" name="Picture 2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5751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6" name="Picture 3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0991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7" name="Picture 3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03587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8" name="Picture 3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9726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93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239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it was Successful!</a:t>
            </a:r>
          </a:p>
        </p:txBody>
      </p:sp>
      <p:pic>
        <p:nvPicPr>
          <p:cNvPr id="56115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524000"/>
            <a:ext cx="5105400" cy="38290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8913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Scale Up</a:t>
            </a:r>
          </a:p>
        </p:txBody>
      </p:sp>
      <p:sp>
        <p:nvSpPr>
          <p:cNvPr id="402435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7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8" name="AutoShape 6"/>
          <p:cNvSpPr>
            <a:spLocks noChangeArrowheads="1"/>
          </p:cNvSpPr>
          <p:nvPr/>
        </p:nvSpPr>
        <p:spPr bwMode="auto">
          <a:xfrm>
            <a:off x="6172200" y="2438400"/>
            <a:ext cx="1524000" cy="1481138"/>
          </a:xfrm>
          <a:prstGeom prst="can">
            <a:avLst>
              <a:gd name="adj" fmla="val 25000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pic>
        <p:nvPicPr>
          <p:cNvPr id="402439" name="Picture 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5146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0" name="Picture 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27844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1" name="Picture 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84" y="305435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2442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43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02445" name="Picture 1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84" y="25908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6" name="Picture 1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8606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7" name="Picture 1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313055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8" name="Picture 1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84" y="331152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9" name="Picture 1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3581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0" name="Picture 1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38512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7" name="Picture 2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84" y="21336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8" name="Picture 2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84" y="24034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9" name="Picture 2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84" y="3200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0" name="Picture 2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16852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1" name="Picture 2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2438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2" name="Picture 3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84" y="27082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25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 to bursting point</a:t>
            </a:r>
          </a:p>
        </p:txBody>
      </p:sp>
      <p:sp>
        <p:nvSpPr>
          <p:cNvPr id="410627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28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29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30" name="AutoShape 6"/>
          <p:cNvSpPr>
            <a:spLocks noChangeArrowheads="1"/>
          </p:cNvSpPr>
          <p:nvPr/>
        </p:nvSpPr>
        <p:spPr bwMode="auto">
          <a:xfrm>
            <a:off x="5867400" y="1905000"/>
            <a:ext cx="2819400" cy="3429000"/>
          </a:xfrm>
          <a:prstGeom prst="can">
            <a:avLst>
              <a:gd name="adj" fmla="val 30405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pic>
        <p:nvPicPr>
          <p:cNvPr id="410631" name="Picture 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5146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2" name="Picture 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27844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3" name="Picture 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30543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34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635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10637" name="Picture 1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8606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8" name="Picture 1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1305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0" name="Picture 1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3581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1" name="Picture 1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851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2" name="Picture 1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67" y="21336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3" name="Picture 1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67" y="24034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4" name="Picture 2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67" y="3200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5" name="Picture 2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1685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6" name="Picture 2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2438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7" name="Picture 2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2708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48" name="Rectangle 24"/>
          <p:cNvSpPr>
            <a:spLocks noChangeArrowheads="1"/>
          </p:cNvSpPr>
          <p:nvPr/>
        </p:nvSpPr>
        <p:spPr bwMode="auto">
          <a:xfrm>
            <a:off x="3962400" y="2209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49" name="Rectangle 25"/>
          <p:cNvSpPr>
            <a:spLocks noChangeArrowheads="1"/>
          </p:cNvSpPr>
          <p:nvPr/>
        </p:nvSpPr>
        <p:spPr bwMode="auto">
          <a:xfrm>
            <a:off x="3962400" y="3048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0" name="Rectangle 26"/>
          <p:cNvSpPr>
            <a:spLocks noChangeArrowheads="1"/>
          </p:cNvSpPr>
          <p:nvPr/>
        </p:nvSpPr>
        <p:spPr bwMode="auto">
          <a:xfrm>
            <a:off x="3962400" y="3886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1" name="Rectangle 27"/>
          <p:cNvSpPr>
            <a:spLocks noChangeArrowheads="1"/>
          </p:cNvSpPr>
          <p:nvPr/>
        </p:nvSpPr>
        <p:spPr bwMode="auto">
          <a:xfrm>
            <a:off x="4114800" y="2362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2" name="Rectangle 28"/>
          <p:cNvSpPr>
            <a:spLocks noChangeArrowheads="1"/>
          </p:cNvSpPr>
          <p:nvPr/>
        </p:nvSpPr>
        <p:spPr bwMode="auto">
          <a:xfrm>
            <a:off x="4114800" y="3200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3" name="Rectangle 29"/>
          <p:cNvSpPr>
            <a:spLocks noChangeArrowheads="1"/>
          </p:cNvSpPr>
          <p:nvPr/>
        </p:nvSpPr>
        <p:spPr bwMode="auto">
          <a:xfrm>
            <a:off x="4114800" y="4038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4" name="Rectangle 30"/>
          <p:cNvSpPr>
            <a:spLocks noChangeArrowheads="1"/>
          </p:cNvSpPr>
          <p:nvPr/>
        </p:nvSpPr>
        <p:spPr bwMode="auto">
          <a:xfrm>
            <a:off x="4267200" y="2514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5" name="Rectangle 31"/>
          <p:cNvSpPr>
            <a:spLocks noChangeArrowheads="1"/>
          </p:cNvSpPr>
          <p:nvPr/>
        </p:nvSpPr>
        <p:spPr bwMode="auto">
          <a:xfrm>
            <a:off x="4267200" y="3352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6" name="Rectangle 32"/>
          <p:cNvSpPr>
            <a:spLocks noChangeArrowheads="1"/>
          </p:cNvSpPr>
          <p:nvPr/>
        </p:nvSpPr>
        <p:spPr bwMode="auto">
          <a:xfrm>
            <a:off x="4267200" y="4191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7" name="Rectangle 33"/>
          <p:cNvSpPr>
            <a:spLocks noChangeArrowheads="1"/>
          </p:cNvSpPr>
          <p:nvPr/>
        </p:nvSpPr>
        <p:spPr bwMode="auto">
          <a:xfrm>
            <a:off x="4419600" y="2667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8" name="Rectangle 34"/>
          <p:cNvSpPr>
            <a:spLocks noChangeArrowheads="1"/>
          </p:cNvSpPr>
          <p:nvPr/>
        </p:nvSpPr>
        <p:spPr bwMode="auto">
          <a:xfrm>
            <a:off x="4419600" y="3505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9" name="Rectangle 35"/>
          <p:cNvSpPr>
            <a:spLocks noChangeArrowheads="1"/>
          </p:cNvSpPr>
          <p:nvPr/>
        </p:nvSpPr>
        <p:spPr bwMode="auto">
          <a:xfrm>
            <a:off x="4419600" y="4343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pic>
        <p:nvPicPr>
          <p:cNvPr id="410660" name="Picture 3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8862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1" name="Picture 3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41560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2" name="Picture 3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67" y="44259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3" name="Picture 3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3962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4" name="Picture 4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4232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5" name="Picture 4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45021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6" name="Picture 4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46831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7" name="Picture 4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4953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8" name="Picture 4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52228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9" name="Picture 4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67" y="35052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0" name="Picture 4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67" y="37750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1" name="Picture 4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7" y="4572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2" name="Picture 4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5401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3" name="Picture 4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3810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4" name="Picture 5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67" y="40798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3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Too many complex pieces of software in a single system</a:t>
            </a:r>
          </a:p>
          <a:p>
            <a:pPr>
              <a:lnSpc>
                <a:spcPct val="90000"/>
              </a:lnSpc>
            </a:pPr>
            <a:r>
              <a:rPr lang="en-US"/>
              <a:t>No evolution possible</a:t>
            </a:r>
          </a:p>
          <a:p>
            <a:pPr>
              <a:lnSpc>
                <a:spcPct val="90000"/>
              </a:lnSpc>
            </a:pPr>
            <a:r>
              <a:rPr lang="en-US"/>
              <a:t>Need to scale independently</a:t>
            </a:r>
          </a:p>
          <a:p>
            <a:pPr lvl="1">
              <a:lnSpc>
                <a:spcPct val="90000"/>
              </a:lnSpc>
            </a:pPr>
            <a:r>
              <a:rPr lang="en-US"/>
              <a:t>Parts sharing resources with other unknown code paths</a:t>
            </a:r>
          </a:p>
          <a:p>
            <a:pPr>
              <a:lnSpc>
                <a:spcPct val="90000"/>
              </a:lnSpc>
            </a:pPr>
            <a:r>
              <a:rPr lang="en-US"/>
              <a:t>No isolation </a:t>
            </a:r>
          </a:p>
          <a:p>
            <a:pPr>
              <a:lnSpc>
                <a:spcPct val="90000"/>
              </a:lnSpc>
            </a:pPr>
            <a:r>
              <a:rPr lang="en-US"/>
              <a:t>No clear </a:t>
            </a:r>
            <a:r>
              <a:rPr lang="en-US" b="1" i="1"/>
              <a:t>ownership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99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1228</Words>
  <Application>Microsoft Macintosh PowerPoint</Application>
  <PresentationFormat>On-screen Show (4:3)</PresentationFormat>
  <Paragraphs>318</Paragraphs>
  <Slides>50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Bitmap Image</vt:lpstr>
      <vt:lpstr>Motivation</vt:lpstr>
      <vt:lpstr>Distributed Computing</vt:lpstr>
      <vt:lpstr>Why is Distributed Computing important?</vt:lpstr>
      <vt:lpstr>PowerPoint Presentation</vt:lpstr>
      <vt:lpstr>“Obidos”</vt:lpstr>
      <vt:lpstr>But it was Successful!</vt:lpstr>
      <vt:lpstr>Internet Scale Up</vt:lpstr>
      <vt:lpstr>… to bursting point</vt:lpstr>
      <vt:lpstr>Problems</vt:lpstr>
      <vt:lpstr>Database scaling</vt:lpstr>
      <vt:lpstr>A new model</vt:lpstr>
      <vt:lpstr>Growth</vt:lpstr>
      <vt:lpstr>Matched by business growth</vt:lpstr>
      <vt:lpstr>Lessons learnt</vt:lpstr>
      <vt:lpstr>Organization</vt:lpstr>
      <vt:lpstr>PowerPoint Presentation</vt:lpstr>
      <vt:lpstr>Why did SOA evolve?</vt:lpstr>
      <vt:lpstr>Service </vt:lpstr>
      <vt:lpstr>Tightly coupled</vt:lpstr>
      <vt:lpstr>Loose coupling</vt:lpstr>
      <vt:lpstr>Event Driven Architecture</vt:lpstr>
      <vt:lpstr>“Event Driven Architecture”</vt:lpstr>
      <vt:lpstr>EDA </vt:lpstr>
      <vt:lpstr>SOA</vt:lpstr>
      <vt:lpstr>Micro and Macro Services</vt:lpstr>
      <vt:lpstr>End-to-End Architecture and Functional Requirements for a Connected Business </vt:lpstr>
      <vt:lpstr>Web Services != SOA</vt:lpstr>
      <vt:lpstr>PowerPoint Presentation</vt:lpstr>
      <vt:lpstr>Business to Government</vt:lpstr>
      <vt:lpstr>PowerPoint Presentation</vt:lpstr>
      <vt:lpstr>OIO SOI</vt:lpstr>
      <vt:lpstr>OIO SOI </vt:lpstr>
      <vt:lpstr>Logical architecture</vt:lpstr>
      <vt:lpstr>Results</vt:lpstr>
      <vt:lpstr>PowerPoint Presentation</vt:lpstr>
      <vt:lpstr>June 2016: Tradeshift raise $75m</vt:lpstr>
      <vt:lpstr>PowerPoint Presentation</vt:lpstr>
      <vt:lpstr>Netflix</vt:lpstr>
      <vt:lpstr>Netflix Deployed on AWS</vt:lpstr>
      <vt:lpstr>Platform Services</vt:lpstr>
      <vt:lpstr>The (in)famous Chaos Monkey</vt:lpstr>
      <vt:lpstr>Twitter Architecture</vt:lpstr>
      <vt:lpstr>http://monkey.org/~marius/talks/twittersystems/#4 </vt:lpstr>
      <vt:lpstr>Boeing Digital Airline</vt:lpstr>
      <vt:lpstr>Case Study : Boeing - A PaaS based Integration and API ecosystem </vt:lpstr>
      <vt:lpstr>Case Study : Multi-tenanted Mobile Orchestration Gateway Platform</vt:lpstr>
      <vt:lpstr>Pay TV company</vt:lpstr>
      <vt:lpstr>Architecture</vt:lpstr>
      <vt:lpstr>Anti-patterns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254</cp:revision>
  <dcterms:created xsi:type="dcterms:W3CDTF">2012-03-07T10:41:54Z</dcterms:created>
  <dcterms:modified xsi:type="dcterms:W3CDTF">2017-05-07T15:24:35Z</dcterms:modified>
</cp:coreProperties>
</file>